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62" r:id="rId13"/>
    <p:sldId id="267" r:id="rId14"/>
    <p:sldId id="268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76FDC-C741-4E81-839C-12C75DC9AB6F}" type="datetimeFigureOut">
              <a:rPr lang="it-IT" smtClean="0"/>
              <a:pPr/>
              <a:t>06/12/2017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5BE98-0B15-4C4E-A531-E86ED037972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odelloDiagrammaDiGannt.xlsx" TargetMode="External"/><Relationship Id="rId3" Type="http://schemas.openxmlformats.org/officeDocument/2006/relationships/hyperlink" Target="ModelloElencoCoseDaFare.xlsx" TargetMode="External"/><Relationship Id="rId7" Type="http://schemas.openxmlformats.org/officeDocument/2006/relationships/hyperlink" Target="ModelloValutazioneRischi.xlsx" TargetMode="External"/><Relationship Id="rId2" Type="http://schemas.openxmlformats.org/officeDocument/2006/relationships/hyperlink" Target="ModelloBudgetProgetti.xls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odelloMonitoraggioProgetti.xlsx" TargetMode="External"/><Relationship Id="rId5" Type="http://schemas.openxmlformats.org/officeDocument/2006/relationships/hyperlink" Target="ModelloMonitoraggioProblemi.xlsx" TargetMode="External"/><Relationship Id="rId10" Type="http://schemas.openxmlformats.org/officeDocument/2006/relationships/hyperlink" Target="Project%20Charter%20Template.pdf" TargetMode="External"/><Relationship Id="rId4" Type="http://schemas.openxmlformats.org/officeDocument/2006/relationships/hyperlink" Target="ModelloMonitoraggioOreCartellinoPresenza.xlsx" TargetMode="External"/><Relationship Id="rId9" Type="http://schemas.openxmlformats.org/officeDocument/2006/relationships/hyperlink" Target="ModelloPannelloDiControllo.xls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oject%20Charter%20Template.pdf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 sz="6600" smtClean="0">
                <a:latin typeface="Aharoni" pitchFamily="2" charset="-79"/>
                <a:cs typeface="Aharoni" pitchFamily="2" charset="-79"/>
              </a:rPr>
              <a:t>Gestione Progetto</a:t>
            </a:r>
            <a:endParaRPr lang="it-IT" sz="660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28728" y="3429000"/>
            <a:ext cx="6400800" cy="85725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it-IT" sz="4400" smtClean="0"/>
              <a:t>Laboratorio</a:t>
            </a:r>
            <a:endParaRPr lang="it-IT" sz="4400"/>
          </a:p>
        </p:txBody>
      </p:sp>
      <p:sp>
        <p:nvSpPr>
          <p:cNvPr id="4" name="CasellaDiTesto 3"/>
          <p:cNvSpPr txBox="1"/>
          <p:nvPr/>
        </p:nvSpPr>
        <p:spPr>
          <a:xfrm>
            <a:off x="6143636" y="648866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Prof.ssa Patrizia Tarantino</a:t>
            </a:r>
            <a:endParaRPr lang="it-I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isultati immagini per concer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47828"/>
            <a:ext cx="6096000" cy="4238626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2071670" y="833448"/>
            <a:ext cx="478634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54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ESERCITAZIONE</a:t>
            </a:r>
            <a:endParaRPr lang="it-IT" sz="5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786050" y="1619266"/>
            <a:ext cx="33607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mtClean="0">
                <a:solidFill>
                  <a:schemeClr val="bg1"/>
                </a:solidFill>
              </a:rPr>
              <a:t>Organizzazione Concerto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000232" y="857232"/>
            <a:ext cx="521497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mtClean="0"/>
              <a:t>Al fine di produrre un’adeguata documentazione per il monitoraggio del progetto, si utilizzino a propria discrezione diagrammi e tabelle riepilogative di cui si forniscono possibili modelli di riferimento</a:t>
            </a:r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3571868" y="571480"/>
            <a:ext cx="214314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mtClean="0"/>
              <a:t>DOCUMENTAZIONE</a:t>
            </a:r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1142976" y="3857628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2" action="ppaction://hlinkfile"/>
              </a:rPr>
              <a:t>Budget Progetti </a:t>
            </a:r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1214414" y="335756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3" action="ppaction://hlinkfile"/>
              </a:rPr>
              <a:t>Elenco cose da fare</a:t>
            </a:r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1071538" y="442913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4" action="ppaction://hlinkfile"/>
              </a:rPr>
              <a:t>Monitoraggio ore Cartellino Presenza</a:t>
            </a:r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1000100" y="514351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5" action="ppaction://hlinkfile"/>
              </a:rPr>
              <a:t>Monitoraggio Problemi</a:t>
            </a:r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928662" y="584575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6" action="ppaction://hlinkfile"/>
              </a:rPr>
              <a:t>Monitoraggio Progetti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072066" y="500063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7" action="ppaction://hlinkfile"/>
              </a:rPr>
              <a:t>Valutazione rischi</a:t>
            </a:r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5000628" y="371475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8" action="ppaction://hlinkfile"/>
              </a:rPr>
              <a:t>Modello Diagramma di Gantt</a:t>
            </a:r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000628" y="4357694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9" action="ppaction://hlinkfile"/>
              </a:rPr>
              <a:t>Modello Pannello di controllo</a:t>
            </a:r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3286116" y="285749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>
                <a:hlinkClick r:id="rId10" action="ppaction://hlinkfile"/>
              </a:rPr>
              <a:t>Project Charter Template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857488" y="571480"/>
            <a:ext cx="33607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mtClean="0">
                <a:solidFill>
                  <a:schemeClr val="bg1"/>
                </a:solidFill>
              </a:rPr>
              <a:t>Organizzazione Concerto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1270000"/>
            <a:ext cx="746125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ttangolo 3"/>
          <p:cNvSpPr/>
          <p:nvPr/>
        </p:nvSpPr>
        <p:spPr>
          <a:xfrm>
            <a:off x="928662" y="2428868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928662" y="1714488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928662" y="2071678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928662" y="2786058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928662" y="3071810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928662" y="3429000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928662" y="3786190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928662" y="4143380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928662" y="4429132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928662" y="4786322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928662" y="5143512"/>
            <a:ext cx="292895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4929190" y="2071678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4929190" y="235743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4929190" y="271462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/>
          <p:cNvSpPr/>
          <p:nvPr/>
        </p:nvSpPr>
        <p:spPr>
          <a:xfrm>
            <a:off x="4929190" y="307181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4929190" y="342900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4929190" y="378619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4929190" y="4071942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4929190" y="4429132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4929190" y="4714884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/>
          <p:cNvSpPr/>
          <p:nvPr/>
        </p:nvSpPr>
        <p:spPr>
          <a:xfrm>
            <a:off x="4929190" y="5072074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/>
          <p:cNvSpPr/>
          <p:nvPr/>
        </p:nvSpPr>
        <p:spPr>
          <a:xfrm>
            <a:off x="6572264" y="1714488"/>
            <a:ext cx="1571636" cy="371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CasellaDiTesto 25"/>
          <p:cNvSpPr txBox="1"/>
          <p:nvPr/>
        </p:nvSpPr>
        <p:spPr>
          <a:xfrm>
            <a:off x="928662" y="5657671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Individuare l’elenco delle attività ed assegnare una lettera a ciascuna attività</a:t>
            </a:r>
          </a:p>
          <a:p>
            <a:r>
              <a:rPr lang="it-IT" smtClean="0">
                <a:hlinkClick r:id="rId3" action="ppaction://hlinksldjump"/>
              </a:rPr>
              <a:t>Clicca qui </a:t>
            </a:r>
            <a:r>
              <a:rPr lang="it-IT" smtClean="0"/>
              <a:t>per vedere la possibile soluzione 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857488" y="571480"/>
            <a:ext cx="33607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mtClean="0">
                <a:solidFill>
                  <a:schemeClr val="bg1"/>
                </a:solidFill>
              </a:rPr>
              <a:t>Organizzazione Concerto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1270000"/>
            <a:ext cx="746125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ttangolo 14"/>
          <p:cNvSpPr/>
          <p:nvPr/>
        </p:nvSpPr>
        <p:spPr>
          <a:xfrm>
            <a:off x="4929190" y="2071678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4929190" y="235743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4929190" y="271462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/>
          <p:cNvSpPr/>
          <p:nvPr/>
        </p:nvSpPr>
        <p:spPr>
          <a:xfrm>
            <a:off x="4929190" y="307181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4929190" y="342900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4929190" y="3786190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/>
          <p:cNvSpPr/>
          <p:nvPr/>
        </p:nvSpPr>
        <p:spPr>
          <a:xfrm>
            <a:off x="4929190" y="4071942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4929190" y="4429132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4929190" y="4714884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/>
          <p:cNvSpPr/>
          <p:nvPr/>
        </p:nvSpPr>
        <p:spPr>
          <a:xfrm>
            <a:off x="4929190" y="5072074"/>
            <a:ext cx="1571636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/>
          <p:cNvSpPr/>
          <p:nvPr/>
        </p:nvSpPr>
        <p:spPr>
          <a:xfrm>
            <a:off x="6572264" y="1714488"/>
            <a:ext cx="1571636" cy="371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CasellaDiTesto 29"/>
          <p:cNvSpPr txBox="1"/>
          <p:nvPr/>
        </p:nvSpPr>
        <p:spPr>
          <a:xfrm>
            <a:off x="928662" y="5572140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Individuare per ciascuna delle attività gli eventuali predecessori.</a:t>
            </a:r>
          </a:p>
          <a:p>
            <a:r>
              <a:rPr lang="it-IT" smtClean="0">
                <a:hlinkClick r:id="rId3" action="ppaction://hlinksldjump"/>
              </a:rPr>
              <a:t>Clicca qui </a:t>
            </a:r>
            <a:r>
              <a:rPr lang="it-IT" smtClean="0"/>
              <a:t>per vedere la possibile soluzione 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857488" y="571480"/>
            <a:ext cx="33607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mtClean="0">
                <a:solidFill>
                  <a:schemeClr val="bg1"/>
                </a:solidFill>
              </a:rPr>
              <a:t>Organizzazione Concerto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375" y="1270000"/>
            <a:ext cx="746125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Rettangolo 24"/>
          <p:cNvSpPr/>
          <p:nvPr/>
        </p:nvSpPr>
        <p:spPr>
          <a:xfrm>
            <a:off x="6572264" y="1714488"/>
            <a:ext cx="1571636" cy="37147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CasellaDiTesto 45"/>
          <p:cNvSpPr txBox="1"/>
          <p:nvPr/>
        </p:nvSpPr>
        <p:spPr>
          <a:xfrm>
            <a:off x="4214810" y="5643578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mtClean="0"/>
              <a:t>Procedere con la stima della scansione temporale.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5984" y="5214950"/>
            <a:ext cx="4572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mtClean="0"/>
              <a:t>La realizzazione di un progetto mal pianificato richiede il triplo del tempo previsto; quella di un progetto pianificato con la massima attenzione solo il doppio. </a:t>
            </a:r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2285984" y="214290"/>
            <a:ext cx="45720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it-IT" smtClean="0"/>
              <a:t>Attori del progetto</a:t>
            </a:r>
          </a:p>
        </p:txBody>
      </p:sp>
      <p:sp>
        <p:nvSpPr>
          <p:cNvPr id="4" name="Rettangolo 3"/>
          <p:cNvSpPr/>
          <p:nvPr/>
        </p:nvSpPr>
        <p:spPr>
          <a:xfrm>
            <a:off x="642910" y="1643051"/>
            <a:ext cx="3357586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mtClean="0"/>
              <a:t>“Chi ordina un lavoro, una prestazione, o si impegna ad acquistare una merce per conto proprio”.</a:t>
            </a:r>
          </a:p>
          <a:p>
            <a:r>
              <a:rPr lang="it-IT" smtClean="0"/>
              <a:t>In generale, il committente è la figura disposta a sostenere i costi per il progetto, e che ha la responsabilità di valutare se il prodotto risultante è accettabile. </a:t>
            </a:r>
          </a:p>
        </p:txBody>
      </p:sp>
      <p:sp>
        <p:nvSpPr>
          <p:cNvPr id="5" name="Rettangolo 4"/>
          <p:cNvSpPr/>
          <p:nvPr/>
        </p:nvSpPr>
        <p:spPr>
          <a:xfrm>
            <a:off x="500034" y="1285860"/>
            <a:ext cx="142462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Committente</a:t>
            </a:r>
          </a:p>
        </p:txBody>
      </p:sp>
      <p:sp>
        <p:nvSpPr>
          <p:cNvPr id="7" name="Rettangolo 6"/>
          <p:cNvSpPr/>
          <p:nvPr/>
        </p:nvSpPr>
        <p:spPr>
          <a:xfrm>
            <a:off x="4714876" y="1643050"/>
            <a:ext cx="3857652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mtClean="0"/>
              <a:t>Il fornitore di un progetto si fa carico di tutti i rischi connessi allo svolgimento delle attività e si impegna a raggiungere gli obiettivi di progetto.</a:t>
            </a:r>
          </a:p>
          <a:p>
            <a:r>
              <a:rPr lang="it-IT" smtClean="0"/>
              <a:t>Spesso deve essere fornito di opportune certificazioni di qualità, ed assicurare che il personale impiegato sia dotato delle giuste competenze ed esperienze. </a:t>
            </a: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639415" y="4857760"/>
            <a:ext cx="186127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it-IT" smtClean="0">
                <a:solidFill>
                  <a:schemeClr val="bg1"/>
                </a:solidFill>
              </a:rPr>
              <a:t>Perché pianificare</a:t>
            </a:r>
          </a:p>
        </p:txBody>
      </p:sp>
      <p:sp>
        <p:nvSpPr>
          <p:cNvPr id="9" name="Rettangolo 8"/>
          <p:cNvSpPr/>
          <p:nvPr/>
        </p:nvSpPr>
        <p:spPr>
          <a:xfrm>
            <a:off x="7572396" y="1285860"/>
            <a:ext cx="110600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Fornitore </a:t>
            </a:r>
            <a:endParaRPr lang="it-I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5984" y="200024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mtClean="0"/>
              <a:t>Obiettivi Progetto</a:t>
            </a:r>
          </a:p>
          <a:p>
            <a:r>
              <a:rPr lang="it-IT" smtClean="0"/>
              <a:t>Piano di progetto</a:t>
            </a:r>
          </a:p>
          <a:p>
            <a:endParaRPr lang="it-IT" smtClean="0"/>
          </a:p>
          <a:p>
            <a:r>
              <a:rPr lang="it-IT" smtClean="0"/>
              <a:t>Diagramma di Gantt</a:t>
            </a:r>
          </a:p>
          <a:p>
            <a:r>
              <a:rPr lang="it-IT" smtClean="0"/>
              <a:t>WBS</a:t>
            </a:r>
          </a:p>
          <a:p>
            <a:r>
              <a:rPr lang="it-IT" smtClean="0"/>
              <a:t>Pert</a:t>
            </a:r>
          </a:p>
          <a:p>
            <a:r>
              <a:rPr lang="it-IT" smtClean="0"/>
              <a:t>Rendicontazioni finanziarie</a:t>
            </a:r>
          </a:p>
          <a:p>
            <a:r>
              <a:rPr lang="it-IT" smtClean="0"/>
              <a:t>Stato Avanzamento Lavori (SAL)</a:t>
            </a:r>
          </a:p>
          <a:p>
            <a:r>
              <a:rPr lang="it-IT" smtClean="0"/>
              <a:t>Piano di gestione rischi</a:t>
            </a:r>
          </a:p>
          <a:p>
            <a:r>
              <a:rPr lang="it-IT" smtClean="0"/>
              <a:t>Piano di Qualità </a:t>
            </a:r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3214678" y="1214422"/>
            <a:ext cx="29956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Strumenti di gestione progetti</a:t>
            </a:r>
          </a:p>
        </p:txBody>
      </p:sp>
      <p:sp>
        <p:nvSpPr>
          <p:cNvPr id="4" name="Rettangolo 3"/>
          <p:cNvSpPr/>
          <p:nvPr/>
        </p:nvSpPr>
        <p:spPr>
          <a:xfrm>
            <a:off x="4857752" y="2071678"/>
            <a:ext cx="1658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mtClean="0">
                <a:solidFill>
                  <a:prstClr val="black"/>
                </a:solidFill>
              </a:rPr>
              <a:t>Project </a:t>
            </a:r>
            <a:r>
              <a:rPr lang="it-IT" smtClean="0">
                <a:solidFill>
                  <a:prstClr val="black"/>
                </a:solidFill>
              </a:rPr>
              <a:t>Charter </a:t>
            </a:r>
          </a:p>
          <a:p>
            <a:pPr lvl="0"/>
            <a:r>
              <a:rPr lang="it-IT" sz="1400" smtClean="0">
                <a:solidFill>
                  <a:prstClr val="black"/>
                </a:solidFill>
                <a:hlinkClick r:id="rId2" action="ppaction://hlinkfile"/>
              </a:rPr>
              <a:t>Scarica template</a:t>
            </a:r>
            <a:endParaRPr lang="it-IT" sz="1400" smtClean="0">
              <a:solidFill>
                <a:prstClr val="black"/>
              </a:solidFill>
            </a:endParaRPr>
          </a:p>
        </p:txBody>
      </p:sp>
      <p:sp>
        <p:nvSpPr>
          <p:cNvPr id="5" name="Parentesi graffa chiusa 4"/>
          <p:cNvSpPr/>
          <p:nvPr/>
        </p:nvSpPr>
        <p:spPr>
          <a:xfrm>
            <a:off x="4500562" y="1928802"/>
            <a:ext cx="214314" cy="71438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Parentesi graffa aperta 5"/>
          <p:cNvSpPr/>
          <p:nvPr/>
        </p:nvSpPr>
        <p:spPr>
          <a:xfrm>
            <a:off x="2143108" y="2857496"/>
            <a:ext cx="142876" cy="78581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00034" y="2786058"/>
            <a:ext cx="1714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mtClean="0"/>
          </a:p>
          <a:p>
            <a:r>
              <a:rPr lang="it-IT" smtClean="0"/>
              <a:t>Pianificazione progetto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357422" y="2000240"/>
            <a:ext cx="4572000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mtClean="0"/>
              <a:t>Per ufficializzare la nascita del progetto, il processo di avvio si avvale di uno specifico documento (</a:t>
            </a:r>
            <a:r>
              <a:rPr lang="it-IT" i="1" smtClean="0"/>
              <a:t>project charter) nel contesto del quale vengono definiti:</a:t>
            </a:r>
          </a:p>
          <a:p>
            <a:r>
              <a:rPr lang="it-IT" smtClean="0"/>
              <a:t>–gli obiettivi del progetto</a:t>
            </a:r>
          </a:p>
          <a:p>
            <a:r>
              <a:rPr lang="it-IT" smtClean="0"/>
              <a:t>–i risultati che il progetto dovrà produrre;</a:t>
            </a:r>
          </a:p>
          <a:p>
            <a:r>
              <a:rPr lang="it-IT" smtClean="0"/>
              <a:t>–le principali scadenze temporali da rispettare;</a:t>
            </a:r>
          </a:p>
          <a:p>
            <a:r>
              <a:rPr lang="it-IT" smtClean="0"/>
              <a:t>–gli assunti e i vincoli contrattuali;</a:t>
            </a:r>
          </a:p>
          <a:p>
            <a:r>
              <a:rPr lang="it-IT" smtClean="0"/>
              <a:t>–il budget;</a:t>
            </a:r>
          </a:p>
          <a:p>
            <a:r>
              <a:rPr lang="it-IT" smtClean="0"/>
              <a:t>–il project manager assegnato;</a:t>
            </a:r>
          </a:p>
          <a:p>
            <a:r>
              <a:rPr lang="it-IT" smtClean="0"/>
              <a:t>–i criteri di successo del progetto.</a:t>
            </a:r>
          </a:p>
          <a:p>
            <a:endParaRPr lang="it-IT" smtClean="0"/>
          </a:p>
        </p:txBody>
      </p:sp>
      <p:sp>
        <p:nvSpPr>
          <p:cNvPr id="3" name="Rettangolo 2"/>
          <p:cNvSpPr/>
          <p:nvPr/>
        </p:nvSpPr>
        <p:spPr>
          <a:xfrm>
            <a:off x="214282" y="214290"/>
            <a:ext cx="140314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...per iniziare</a:t>
            </a:r>
          </a:p>
        </p:txBody>
      </p:sp>
      <p:sp>
        <p:nvSpPr>
          <p:cNvPr id="4" name="Rettangolo 3"/>
          <p:cNvSpPr/>
          <p:nvPr/>
        </p:nvSpPr>
        <p:spPr>
          <a:xfrm>
            <a:off x="2000232" y="1643050"/>
            <a:ext cx="160511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Project Charter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000264" y="1142984"/>
            <a:ext cx="4572000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mtClean="0"/>
              <a:t>Le attività rappresentano gli elementi di scomposizione di livello più basso riconoscibile nel progetto.</a:t>
            </a:r>
          </a:p>
          <a:p>
            <a:r>
              <a:rPr lang="it-IT" smtClean="0"/>
              <a:t>Per l’esecuzione e la corretta programmazione temporale (scheduling) del progetto è pertanto necessario stabilire, per ciascuna attività, il tipo e il livelli di risorse occorrenti per l’esecuzione, la durata del lavoro, i legami o le dipendenze logico-fisiche vincolanti una attività alle altre.</a:t>
            </a:r>
          </a:p>
        </p:txBody>
      </p:sp>
      <p:sp>
        <p:nvSpPr>
          <p:cNvPr id="3" name="Rettangolo 2"/>
          <p:cNvSpPr/>
          <p:nvPr/>
        </p:nvSpPr>
        <p:spPr>
          <a:xfrm>
            <a:off x="1357290" y="785794"/>
            <a:ext cx="209954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it-IT" smtClean="0">
                <a:solidFill>
                  <a:schemeClr val="bg1"/>
                </a:solidFill>
              </a:rPr>
              <a:t>Attività e Scheduling</a:t>
            </a:r>
          </a:p>
        </p:txBody>
      </p:sp>
      <p:sp>
        <p:nvSpPr>
          <p:cNvPr id="4" name="Rettangolo 3"/>
          <p:cNvSpPr/>
          <p:nvPr/>
        </p:nvSpPr>
        <p:spPr>
          <a:xfrm>
            <a:off x="3357554" y="4572008"/>
            <a:ext cx="9286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mtClean="0"/>
              <a:t>GANTT </a:t>
            </a:r>
          </a:p>
        </p:txBody>
      </p:sp>
      <p:sp>
        <p:nvSpPr>
          <p:cNvPr id="5" name="Rettangolo 4"/>
          <p:cNvSpPr/>
          <p:nvPr/>
        </p:nvSpPr>
        <p:spPr>
          <a:xfrm>
            <a:off x="4071934" y="5072074"/>
            <a:ext cx="9286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t-IT" smtClean="0"/>
              <a:t>PERT </a:t>
            </a:r>
          </a:p>
        </p:txBody>
      </p:sp>
      <p:sp>
        <p:nvSpPr>
          <p:cNvPr id="7" name="Parentesi graffa chiusa 6"/>
          <p:cNvSpPr/>
          <p:nvPr/>
        </p:nvSpPr>
        <p:spPr>
          <a:xfrm rot="5400000">
            <a:off x="4104322" y="1110596"/>
            <a:ext cx="292414" cy="607223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1443841"/>
            <a:ext cx="4572000" cy="36933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mtClean="0"/>
              <a:t>•Individuano le dipendenze fra le attività (obbligate, preferenziali)</a:t>
            </a:r>
          </a:p>
          <a:p>
            <a:r>
              <a:rPr lang="it-IT" smtClean="0"/>
              <a:t>•Seguono una logica di inizio/fine attività, condizionata da (inizio e fine di) altre attività</a:t>
            </a:r>
          </a:p>
          <a:p>
            <a:r>
              <a:rPr lang="it-IT" smtClean="0"/>
              <a:t>•Sono di quattro tipi:</a:t>
            </a:r>
          </a:p>
          <a:p>
            <a:r>
              <a:rPr lang="it-IT" smtClean="0"/>
              <a:t>–F-S: Fine -Inizio : B non può iniziare se non è finita A</a:t>
            </a:r>
          </a:p>
          <a:p>
            <a:r>
              <a:rPr lang="it-IT" smtClean="0"/>
              <a:t>–S-S: Inizio -Inizio : B non può iniziare se non è iniziata A</a:t>
            </a:r>
          </a:p>
          <a:p>
            <a:r>
              <a:rPr lang="it-IT" smtClean="0"/>
              <a:t>–F-F: Fine -Fine : B non può finire se non è finita A</a:t>
            </a:r>
          </a:p>
          <a:p>
            <a:r>
              <a:rPr lang="it-IT" smtClean="0"/>
              <a:t>–S-F: Inizio -Fine : B non può finire se non è iniziata A </a:t>
            </a:r>
          </a:p>
        </p:txBody>
      </p:sp>
      <p:sp>
        <p:nvSpPr>
          <p:cNvPr id="3" name="Rettangolo 2"/>
          <p:cNvSpPr/>
          <p:nvPr/>
        </p:nvSpPr>
        <p:spPr>
          <a:xfrm>
            <a:off x="2000232" y="1071546"/>
            <a:ext cx="8603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it-IT" smtClean="0">
                <a:solidFill>
                  <a:schemeClr val="bg1"/>
                </a:solidFill>
              </a:rPr>
              <a:t>Legami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42844" y="71414"/>
            <a:ext cx="33607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mtClean="0"/>
              <a:t>Cosa fare</a:t>
            </a:r>
          </a:p>
        </p:txBody>
      </p:sp>
      <p:sp>
        <p:nvSpPr>
          <p:cNvPr id="4" name="Rettangolo 3"/>
          <p:cNvSpPr/>
          <p:nvPr/>
        </p:nvSpPr>
        <p:spPr>
          <a:xfrm>
            <a:off x="142844" y="671691"/>
            <a:ext cx="4572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smtClean="0"/>
          </a:p>
          <a:p>
            <a:r>
              <a:rPr lang="en-US" smtClean="0"/>
              <a:t>1.Project Charter (word o carta)</a:t>
            </a:r>
          </a:p>
          <a:p>
            <a:endParaRPr lang="en-US" smtClean="0"/>
          </a:p>
          <a:p>
            <a:r>
              <a:rPr lang="it-IT" smtClean="0"/>
              <a:t>2.WBS </a:t>
            </a:r>
          </a:p>
          <a:p>
            <a:endParaRPr lang="it-IT" smtClean="0"/>
          </a:p>
          <a:p>
            <a:r>
              <a:rPr lang="it-IT" smtClean="0"/>
              <a:t>3.Attività, milestones, fasi, sottofasi(GanttProject)</a:t>
            </a:r>
          </a:p>
          <a:p>
            <a:endParaRPr lang="it-IT" smtClean="0"/>
          </a:p>
          <a:p>
            <a:r>
              <a:rPr lang="it-IT" smtClean="0"/>
              <a:t>4.Legami (Gantt project)</a:t>
            </a:r>
          </a:p>
          <a:p>
            <a:endParaRPr lang="it-IT" smtClean="0"/>
          </a:p>
          <a:p>
            <a:r>
              <a:rPr lang="it-IT" smtClean="0"/>
              <a:t>5.Risorse (persone, materiali) (Gantt Project)</a:t>
            </a:r>
          </a:p>
          <a:p>
            <a:endParaRPr lang="it-IT" smtClean="0"/>
          </a:p>
          <a:p>
            <a:r>
              <a:rPr lang="it-IT" smtClean="0"/>
              <a:t>6.Costo risorse (Gantt Project)</a:t>
            </a:r>
          </a:p>
          <a:p>
            <a:endParaRPr lang="it-IT" smtClean="0"/>
          </a:p>
          <a:p>
            <a:r>
              <a:rPr lang="it-IT" smtClean="0"/>
              <a:t>7.Assegnazione risorse ad attività (Gantt Project)</a:t>
            </a:r>
          </a:p>
          <a:p>
            <a:endParaRPr lang="it-IT" smtClean="0"/>
          </a:p>
          <a:p>
            <a:r>
              <a:rPr lang="it-IT" smtClean="0"/>
              <a:t>8.Calendari per risorse ed attività (Gantt Project)</a:t>
            </a:r>
          </a:p>
          <a:p>
            <a:endParaRPr lang="it-IT" smtClean="0"/>
          </a:p>
          <a:p>
            <a:r>
              <a:rPr lang="it-IT" smtClean="0"/>
              <a:t>9.Identificazione e valorizzazione dei rischi (excel o carta) </a:t>
            </a:r>
          </a:p>
        </p:txBody>
      </p:sp>
      <p:sp>
        <p:nvSpPr>
          <p:cNvPr id="6" name="Rettangolo 5"/>
          <p:cNvSpPr/>
          <p:nvPr/>
        </p:nvSpPr>
        <p:spPr>
          <a:xfrm>
            <a:off x="4357718" y="142852"/>
            <a:ext cx="4572000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z="1600" smtClean="0"/>
              <a:t>La WBS di progetto è una rappresentazione gerarchica “ad albero” che rappresenta graficamente la scomposizione del lavoro da svolgere per costruire i deliverables (risultati) di progetto. In tal senso è un documento molto importante perchè ha come obiettivo il concordare/formalizzare ciò che è dentro l’ambito del progetto e ciò che ne resterà fuori</a:t>
            </a:r>
            <a:endParaRPr lang="it-IT" sz="1600"/>
          </a:p>
        </p:txBody>
      </p:sp>
      <p:cxnSp>
        <p:nvCxnSpPr>
          <p:cNvPr id="12" name="Connettore 4 11"/>
          <p:cNvCxnSpPr/>
          <p:nvPr/>
        </p:nvCxnSpPr>
        <p:spPr>
          <a:xfrm flipV="1">
            <a:off x="928662" y="1357298"/>
            <a:ext cx="3357586" cy="35719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4357718" y="2357430"/>
            <a:ext cx="457200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z="1600" smtClean="0"/>
              <a:t>Indica importanti traguardi intermedi nello svolgimento del progetto. Molto spesso sono rappresentate da </a:t>
            </a:r>
            <a:r>
              <a:rPr lang="it-IT" sz="1600" i="1" smtClean="0"/>
              <a:t>eventi</a:t>
            </a:r>
            <a:r>
              <a:rPr lang="it-IT" sz="1600" smtClean="0"/>
              <a:t>, cioè da attività con durata zero o di un giorno, e vengono evidenziate in maniera diversa dalle altre attività nell'ambito dei documenti di progetto. Esempi di </a:t>
            </a:r>
            <a:r>
              <a:rPr lang="it-IT" sz="1600" i="1" smtClean="0"/>
              <a:t>milestone</a:t>
            </a:r>
            <a:r>
              <a:rPr lang="it-IT" sz="1600" smtClean="0"/>
              <a:t> sono: la fine dei collaudi di un impianto, la firma di un contratto, il varo di una nave, la fine delle opere di muratura di un edificio, eccetera.</a:t>
            </a:r>
            <a:endParaRPr lang="it-IT" sz="1600"/>
          </a:p>
        </p:txBody>
      </p:sp>
      <p:cxnSp>
        <p:nvCxnSpPr>
          <p:cNvPr id="15" name="Connettore 2 14"/>
          <p:cNvCxnSpPr/>
          <p:nvPr/>
        </p:nvCxnSpPr>
        <p:spPr>
          <a:xfrm>
            <a:off x="2428860" y="250030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5143504" y="4929198"/>
            <a:ext cx="321471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smtClean="0"/>
              <a:t>L’uso di un foglio di calcolo per la schematizzazione delle informazioni sulle risorse  può essere utile per documentare e raccogliere le informazioni che verranno rappresentate con Gantt Project </a:t>
            </a:r>
            <a:endParaRPr lang="it-IT" sz="1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612845"/>
            <a:ext cx="4572000" cy="5355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endParaRPr lang="it-IT" smtClean="0"/>
          </a:p>
          <a:p>
            <a:r>
              <a:rPr lang="it-IT" smtClean="0"/>
              <a:t>I rischi devono essere mappati in termini di:</a:t>
            </a:r>
          </a:p>
          <a:p>
            <a:r>
              <a:rPr lang="it-IT" smtClean="0"/>
              <a:t>–Probabilità di manifestazione </a:t>
            </a:r>
          </a:p>
          <a:p>
            <a:r>
              <a:rPr lang="it-IT" smtClean="0"/>
              <a:t>–Impatto </a:t>
            </a:r>
          </a:p>
          <a:p>
            <a:endParaRPr lang="it-IT" smtClean="0"/>
          </a:p>
          <a:p>
            <a:r>
              <a:rPr lang="it-IT" smtClean="0"/>
              <a:t>Una prima mappatura può essere fatta assegnando ad ogni rischio un valore qualificante (basso, medio, alto)</a:t>
            </a:r>
          </a:p>
          <a:p>
            <a:r>
              <a:rPr lang="it-IT" smtClean="0"/>
              <a:t>Il livello di rischio può anche determinarsi in termini di potenziale danno (probabilità * impatto)</a:t>
            </a:r>
          </a:p>
          <a:p>
            <a:r>
              <a:rPr lang="it-IT" smtClean="0"/>
              <a:t>Il rischio deve essere sempre quantificato in termini economici ed inserito nel piano dei costi di progetto</a:t>
            </a:r>
          </a:p>
          <a:p>
            <a:r>
              <a:rPr lang="it-IT" smtClean="0"/>
              <a:t>Tutti i rischi devono essere gestiti</a:t>
            </a:r>
          </a:p>
          <a:p>
            <a:r>
              <a:rPr lang="it-IT" smtClean="0"/>
              <a:t>Un rischio ad elevata probabilità può diventare una certezza</a:t>
            </a:r>
          </a:p>
          <a:p>
            <a:r>
              <a:rPr lang="it-IT" smtClean="0"/>
              <a:t>Un rischio a bassa probabilità, ma ad alto impatto è potenzialmente catastrofico </a:t>
            </a:r>
          </a:p>
        </p:txBody>
      </p:sp>
      <p:sp>
        <p:nvSpPr>
          <p:cNvPr id="3" name="Rettangolo 2"/>
          <p:cNvSpPr/>
          <p:nvPr/>
        </p:nvSpPr>
        <p:spPr>
          <a:xfrm>
            <a:off x="2214546" y="285728"/>
            <a:ext cx="2120645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Mappatura dei rischi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0034" y="642918"/>
            <a:ext cx="457200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it-IT" smtClean="0"/>
              <a:t>Controllare l’andamento di un progetto deve essere fatto monitorando costantemente l’andamento dei piani di progetto e dei loro indicatori rispetto a quanto realmente accade.</a:t>
            </a:r>
          </a:p>
          <a:p>
            <a:r>
              <a:rPr lang="it-IT" smtClean="0"/>
              <a:t>Occorre verificare costantemente che le attività inserite nel percorso critico non subiscano slittamenti e che il percorso critico non subisca cambiamenti. </a:t>
            </a:r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714348" y="285728"/>
            <a:ext cx="123379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it-IT" smtClean="0">
                <a:solidFill>
                  <a:schemeClr val="bg1"/>
                </a:solidFill>
              </a:rPr>
              <a:t>Controllare</a:t>
            </a:r>
          </a:p>
        </p:txBody>
      </p:sp>
      <p:sp>
        <p:nvSpPr>
          <p:cNvPr id="4" name="Rettangolo 3"/>
          <p:cNvSpPr/>
          <p:nvPr/>
        </p:nvSpPr>
        <p:spPr>
          <a:xfrm>
            <a:off x="500034" y="3214686"/>
            <a:ext cx="3071834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mtClean="0"/>
              <a:t>•Tempi</a:t>
            </a:r>
          </a:p>
          <a:p>
            <a:r>
              <a:rPr lang="it-IT" smtClean="0"/>
              <a:t>•Costi</a:t>
            </a:r>
          </a:p>
          <a:p>
            <a:r>
              <a:rPr lang="it-IT" smtClean="0"/>
              <a:t>•Rischi</a:t>
            </a:r>
          </a:p>
          <a:p>
            <a:r>
              <a:rPr lang="it-IT" smtClean="0"/>
              <a:t>•Qualità</a:t>
            </a:r>
          </a:p>
          <a:p>
            <a:r>
              <a:rPr lang="it-IT" smtClean="0"/>
              <a:t>•Cambiamenti e scostamenti </a:t>
            </a:r>
          </a:p>
        </p:txBody>
      </p:sp>
      <p:sp>
        <p:nvSpPr>
          <p:cNvPr id="5" name="Rettangolo 4"/>
          <p:cNvSpPr/>
          <p:nvPr/>
        </p:nvSpPr>
        <p:spPr>
          <a:xfrm>
            <a:off x="1285852" y="2857496"/>
            <a:ext cx="170476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it-IT" smtClean="0"/>
              <a:t>Cosa controllare</a:t>
            </a:r>
          </a:p>
        </p:txBody>
      </p:sp>
      <p:sp>
        <p:nvSpPr>
          <p:cNvPr id="6" name="Rettangolo 5"/>
          <p:cNvSpPr/>
          <p:nvPr/>
        </p:nvSpPr>
        <p:spPr>
          <a:xfrm>
            <a:off x="4214810" y="3000372"/>
            <a:ext cx="4857752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600" smtClean="0"/>
              <a:t>Questo tipo di monitoraggio dura per tutta la vita del progetto e ha come obiettivi:</a:t>
            </a:r>
          </a:p>
          <a:p>
            <a:r>
              <a:rPr lang="it-IT" sz="1600" smtClean="0"/>
              <a:t>–Determinare gli eventuali scostamenti rispetto al piano</a:t>
            </a:r>
          </a:p>
          <a:p>
            <a:r>
              <a:rPr lang="it-IT" sz="1600" smtClean="0"/>
              <a:t>–Garantire che tutte le variazioni in corso d’opera vengano tracciate, debitamente autorizzate e vadano ad aggiornare il piano iniziale</a:t>
            </a:r>
          </a:p>
          <a:p>
            <a:r>
              <a:rPr lang="it-IT" sz="1600" smtClean="0"/>
              <a:t>–Impedire che entrino variazioni non concordate, non corrette o comunque non autorizzate</a:t>
            </a:r>
          </a:p>
          <a:p>
            <a:r>
              <a:rPr lang="it-IT" sz="1600" smtClean="0"/>
              <a:t>–Informare gli stakeholders interessati delle variazioni apportate</a:t>
            </a:r>
          </a:p>
          <a:p>
            <a:r>
              <a:rPr lang="it-IT" sz="1600" smtClean="0"/>
              <a:t>–Fornire gli elementi per ricalcolare la stima a finire del progetto</a:t>
            </a:r>
          </a:p>
          <a:p>
            <a:r>
              <a:rPr lang="it-IT" sz="1600" smtClean="0"/>
              <a:t>–Determinare le possibili azioni correttive in grado di recuperare parzialmente o integralmente i maggiori costi </a:t>
            </a:r>
          </a:p>
        </p:txBody>
      </p:sp>
      <p:cxnSp>
        <p:nvCxnSpPr>
          <p:cNvPr id="8" name="Connettore 2 7"/>
          <p:cNvCxnSpPr/>
          <p:nvPr/>
        </p:nvCxnSpPr>
        <p:spPr>
          <a:xfrm flipV="1">
            <a:off x="1214414" y="3214686"/>
            <a:ext cx="292895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1024</Words>
  <Application>Microsoft Office PowerPoint</Application>
  <PresentationFormat>Presentazione su schermo (4:3)</PresentationFormat>
  <Paragraphs>121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Gestione Progetto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Gestione Progetto</dc:title>
  <dc:creator>Admin</dc:creator>
  <cp:lastModifiedBy>Admin</cp:lastModifiedBy>
  <cp:revision>39</cp:revision>
  <dcterms:created xsi:type="dcterms:W3CDTF">2017-11-28T21:23:20Z</dcterms:created>
  <dcterms:modified xsi:type="dcterms:W3CDTF">2017-12-06T07:59:29Z</dcterms:modified>
</cp:coreProperties>
</file>